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7" r:id="rId2"/>
    <p:sldId id="478" r:id="rId3"/>
    <p:sldId id="265" r:id="rId4"/>
    <p:sldId id="269" r:id="rId5"/>
    <p:sldId id="271" r:id="rId6"/>
    <p:sldId id="273" r:id="rId7"/>
    <p:sldId id="275" r:id="rId8"/>
    <p:sldId id="277" r:id="rId9"/>
    <p:sldId id="279" r:id="rId10"/>
    <p:sldId id="281" r:id="rId11"/>
    <p:sldId id="283" r:id="rId12"/>
    <p:sldId id="287" r:id="rId13"/>
    <p:sldId id="289" r:id="rId14"/>
    <p:sldId id="293" r:id="rId15"/>
    <p:sldId id="295" r:id="rId16"/>
    <p:sldId id="297" r:id="rId17"/>
    <p:sldId id="299" r:id="rId18"/>
    <p:sldId id="303" r:id="rId19"/>
    <p:sldId id="479" r:id="rId20"/>
    <p:sldId id="309" r:id="rId21"/>
    <p:sldId id="311" r:id="rId22"/>
    <p:sldId id="312" r:id="rId23"/>
    <p:sldId id="313" r:id="rId24"/>
    <p:sldId id="315" r:id="rId25"/>
    <p:sldId id="314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481" r:id="rId35"/>
    <p:sldId id="482" r:id="rId36"/>
    <p:sldId id="483" r:id="rId37"/>
    <p:sldId id="327" r:id="rId38"/>
    <p:sldId id="484" r:id="rId39"/>
    <p:sldId id="329" r:id="rId40"/>
    <p:sldId id="485" r:id="rId41"/>
    <p:sldId id="486" r:id="rId42"/>
    <p:sldId id="487" r:id="rId43"/>
    <p:sldId id="488" r:id="rId44"/>
    <p:sldId id="489" r:id="rId45"/>
    <p:sldId id="335" r:id="rId46"/>
    <p:sldId id="338" r:id="rId47"/>
    <p:sldId id="339" r:id="rId48"/>
    <p:sldId id="340" r:id="rId49"/>
    <p:sldId id="342" r:id="rId50"/>
    <p:sldId id="341" r:id="rId51"/>
    <p:sldId id="346" r:id="rId52"/>
    <p:sldId id="345" r:id="rId53"/>
    <p:sldId id="347" r:id="rId54"/>
    <p:sldId id="348" r:id="rId55"/>
    <p:sldId id="491" r:id="rId56"/>
    <p:sldId id="494" r:id="rId57"/>
    <p:sldId id="495" r:id="rId58"/>
    <p:sldId id="497" r:id="rId59"/>
    <p:sldId id="498" r:id="rId60"/>
    <p:sldId id="499" r:id="rId61"/>
    <p:sldId id="357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-114" y="-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99EF63-549B-4DF4-916E-90418B2286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684E74A-E812-44F6-9110-B5D5ACB65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1A0D2F-E5B5-4B30-9077-C88059BD5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1E827D-8CF7-4043-B837-28DA2492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15506D-C6BF-4C95-98ED-375B24CC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270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3A6EF-89D0-40DD-BE60-04F6FA4F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DD95EFD-D6C1-498D-BD35-B1795EFBA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0F822B-8A64-419F-959D-0DFFB72B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4CB558-D12F-4BA8-90AA-C2E4FEC2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1C844D-2E7E-42D2-882C-AD79079B8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0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5B33A8-D1A9-44E5-BD89-14F9B0069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DD7A9A0-7ECE-4B12-8C07-7AD4182BA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0F0A98-0A6C-4C29-8E83-09647EF9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AE45B9-B4FA-4467-8DBD-706659398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80FB32-433A-4A06-B741-CE0318BC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025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23-E842-472B-9CFB-985C393ED257}" type="datetimeFigureOut">
              <a:rPr lang="en-ID" smtClean="0"/>
              <a:t>17/10/2020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3616" y="6459589"/>
            <a:ext cx="2743200" cy="365125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83BB73D0-FC2D-4A65-B991-7F0451085964}" type="slidenum">
              <a:rPr lang="en-ID" smtClean="0"/>
              <a:pPr/>
              <a:t>‹#›</a:t>
            </a:fld>
            <a:endParaRPr lang="en-ID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D6A39053-123E-44E7-A6E2-9C00E656BB10}"/>
              </a:ext>
            </a:extLst>
          </p:cNvPr>
          <p:cNvSpPr txBox="1">
            <a:spLocks/>
          </p:cNvSpPr>
          <p:nvPr userDrawn="1"/>
        </p:nvSpPr>
        <p:spPr>
          <a:xfrm>
            <a:off x="989372" y="983456"/>
            <a:ext cx="102132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BF7ED99F-0C6C-49BE-825C-552630ADB0C7}"/>
              </a:ext>
            </a:extLst>
          </p:cNvPr>
          <p:cNvSpPr txBox="1">
            <a:spLocks/>
          </p:cNvSpPr>
          <p:nvPr userDrawn="1"/>
        </p:nvSpPr>
        <p:spPr>
          <a:xfrm>
            <a:off x="1401713" y="-95865"/>
            <a:ext cx="11020117" cy="1203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en-US" sz="2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DANH SÁCH BẦU CỬ BAN CHẤP HÀNH </a:t>
            </a:r>
          </a:p>
          <a:p>
            <a:pPr>
              <a:spcBef>
                <a:spcPts val="600"/>
              </a:spcBef>
            </a:pPr>
            <a:r>
              <a:rPr lang="en-US" sz="2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ĐẢNG BỘ THÀNH PHỐ LẦN THỨ XI, NHIỆM KỲ 2020 -2025 </a:t>
            </a:r>
          </a:p>
        </p:txBody>
      </p:sp>
    </p:spTree>
    <p:extLst>
      <p:ext uri="{BB962C8B-B14F-4D97-AF65-F5344CB8AC3E}">
        <p14:creationId xmlns:p14="http://schemas.microsoft.com/office/powerpoint/2010/main" val="33322725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7B03E-A108-4CF0-B59D-59FA19A7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9B7DD7-D66E-4579-B5F6-72490AB9E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58DD66-672C-4154-936E-BBA114029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EA01D8-6E20-4F47-A241-EA46E5186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FB12EC-0065-4747-8F14-FDF76A13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66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A0D656-047F-4173-9D2B-814D8A3A9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55F795-0E81-4C08-BB16-4F0DDCC8E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151ACD-9FC5-49D9-8A80-53744700D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0B298A-1748-4BA2-995F-1CBA6B146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961794-A317-4D06-8FE0-CBCE978C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78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48BD9-C422-4EE2-91CA-9D12FD93C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1763D52-84BF-49E4-A0BF-506545C47F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65BB34-E6A9-41EE-B1C5-F4D5E157C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8D23E6C-1EDC-4898-985F-15F9C6F8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CFA3C66-0A40-4A45-8DA1-BA4F440DB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15A463-BF47-49A0-B91C-AB32952DA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4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6BEDCE-BBE0-4E8D-9163-EBF4FBBD8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6986AD4-1181-4BA4-935C-FCE70446B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5D921E-889C-432A-815C-9D364138D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92D4F7-E70B-4E7C-9C4F-310596A31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070795-16C4-4B19-898F-36A47F2289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1EFC1B-B489-4E8F-B9C0-4F42F658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D6939EE-8D77-42B1-8E4E-C4D1D723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D8D21F6-FA68-44DE-9434-771FB4AE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34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0D942E-3C3F-4380-8B4D-F11203533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6B38B1C-5697-46C8-968A-64E42D786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2621BD-387F-4C59-A3D0-689C11DA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E69151B-7989-484C-8B3E-6A6150632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76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5A5631-17C2-43B4-AA99-47B1DB74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A3FE8A4-D36C-412E-B656-BF44CFE7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6C4650-EFA3-4595-9491-9BFDCF7FF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7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9147BB-6F63-462F-85B6-2578E4DF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D2609F-D9C0-4363-8F4B-A006BFFC5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1FC94B-8C06-48FE-BD52-FCD548BAA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20ADD2-B63A-46BE-B663-48CA4E466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4A690D-0265-473F-96FA-769524A73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DDE08A0-8427-46FC-AA4F-78C1D156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33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827697-0AD5-42C2-B8A0-04E6B855C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9958625-DF77-415E-8080-0C2EE19BC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50DD542-121F-4E39-9F6C-5E82F4B70E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8C85CA6-6BE6-4E35-ABAE-F56D8AA79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10F43C-428D-48F0-99AD-55EE199F6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7FF5371-91F3-417C-B528-9D68093AB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625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AC06E78-5910-4FDA-86E2-38AFD054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D6714B-AB4F-48B6-8586-9B2F254A1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9E47F0-5269-452C-9E3B-37D6986ABA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C8AB0-65CA-489D-9A9E-2C26640C5924}" type="datetimeFigureOut">
              <a:rPr lang="en-GB" smtClean="0"/>
              <a:t>17/10/2020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EDB7-EDA4-4A98-9099-47BF214B5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979BE4-3BD5-453E-A2B0-0FA03BAED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E93FC-F6EA-4087-92BC-709098AEC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2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95500" y="1794634"/>
            <a:ext cx="9753600" cy="43394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  <a:r>
              <a:rPr lang="vi-VN" sz="2800" dirty="0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endParaRPr lang="en-US" sz="2800" dirty="0">
              <a:solidFill>
                <a:srgbClr val="0000CC"/>
              </a:solidFill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                  </a:t>
            </a:r>
            <a:r>
              <a:rPr lang="vi-VN" sz="2800" dirty="0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Bí thư Quận ủy Gò Vấp</a:t>
            </a:r>
            <a:endParaRPr lang="en-ID" sz="2800" dirty="0">
              <a:solidFill>
                <a:srgbClr val="0000CC"/>
              </a:solidFill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ID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1" descr="C:\Users\MERCURY\Desktop\Sử Ngọc An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3" y="2032213"/>
            <a:ext cx="1822106" cy="269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56121" y="1100101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SỬ NGỌC ANH</a:t>
            </a:r>
          </a:p>
        </p:txBody>
      </p:sp>
    </p:spTree>
    <p:extLst>
      <p:ext uri="{BB962C8B-B14F-4D97-AF65-F5344CB8AC3E}">
        <p14:creationId xmlns:p14="http://schemas.microsoft.com/office/powerpoint/2010/main" val="2663437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THU HÀ\ĐẠI HỘI\HỒ SƠ ĐẠI HỘI ĐẢNG BỘ THÀNH PHỐ\TÓM TẮT TIỂU SỬ - NHÂN SỰ ĐẠI HỘI ĐẢNG BỘ THÀNH PHỐ\HINH DAI HOI SCAN\Nguyễn Việt Dũn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" r="3117" b="-1356"/>
          <a:stretch/>
        </p:blipFill>
        <p:spPr bwMode="auto">
          <a:xfrm>
            <a:off x="219076" y="1858191"/>
            <a:ext cx="1828800" cy="2692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11466" y="1737162"/>
            <a:ext cx="9843757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7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GB" sz="2700" b="1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7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27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sz="27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7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Sở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Khoa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học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Công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nghệ</a:t>
            </a:r>
            <a:endParaRPr lang="en-US" sz="27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Quốc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XIV</a:t>
            </a:r>
            <a:endParaRPr lang="en-US" sz="27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730" y="1054627"/>
            <a:ext cx="109127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VIỆT DŨNG</a:t>
            </a:r>
          </a:p>
        </p:txBody>
      </p:sp>
    </p:spTree>
    <p:extLst>
      <p:ext uri="{BB962C8B-B14F-4D97-AF65-F5344CB8AC3E}">
        <p14:creationId xmlns:p14="http://schemas.microsoft.com/office/powerpoint/2010/main" val="1062515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38415" y="1936717"/>
            <a:ext cx="9843757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None/>
              <a:tabLst>
                <a:tab pos="4929188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None/>
              <a:tabLst>
                <a:tab pos="4929188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Chánh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Thanh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tra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GB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730" y="1182400"/>
            <a:ext cx="109127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ĐẶNG MINH ĐẠT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alphaModFix amt="9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4"/>
                    </a14:imgEffect>
                    <a14:imgEffect>
                      <a14:saturation sat="10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96"/>
          <a:stretch/>
        </p:blipFill>
        <p:spPr bwMode="auto">
          <a:xfrm>
            <a:off x="284480" y="2060542"/>
            <a:ext cx="1819335" cy="2613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5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AA909BD-C80A-4CF2-85CA-AFBBF10208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" r="2822"/>
          <a:stretch/>
        </p:blipFill>
        <p:spPr>
          <a:xfrm>
            <a:off x="289521" y="1869345"/>
            <a:ext cx="1887149" cy="2529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8012" y="1869345"/>
            <a:ext cx="9787247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929188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Chánh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Văn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phòng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ủy</a:t>
            </a:r>
            <a:endParaRPr lang="en-US" sz="28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4576" y="1077163"/>
            <a:ext cx="53010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HUỲNH KHẮC ĐIỆP</a:t>
            </a:r>
          </a:p>
        </p:txBody>
      </p:sp>
    </p:spTree>
    <p:extLst>
      <p:ext uri="{BB962C8B-B14F-4D97-AF65-F5344CB8AC3E}">
        <p14:creationId xmlns:p14="http://schemas.microsoft.com/office/powerpoint/2010/main" val="3150691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829166"/>
            <a:ext cx="1688816" cy="2620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69802" y="1534209"/>
            <a:ext cx="9787247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  <a:tabLst>
                <a:tab pos="3590925" algn="l"/>
                <a:tab pos="4840288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  <a:tabLst>
                <a:tab pos="3590925" algn="l"/>
                <a:tab pos="4840288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tịch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  <a:tabLst>
                <a:tab pos="3590925" algn="l"/>
                <a:tab pos="4840288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0223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DƯƠNG ANH ĐỨC</a:t>
            </a:r>
          </a:p>
        </p:txBody>
      </p:sp>
    </p:spTree>
    <p:extLst>
      <p:ext uri="{BB962C8B-B14F-4D97-AF65-F5344CB8AC3E}">
        <p14:creationId xmlns:p14="http://schemas.microsoft.com/office/powerpoint/2010/main" val="194735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THU HÀ\ĐẠI HỘI\HỒ SƠ ĐẠI HỘI ĐẢNG BỘ THÀNH PHỐ\TÓM TẮT TIỂU SỬ - NHÂN SỰ ĐẠI HỘI ĐẢNG BỘ THÀNH PHỐ\HINH DAI HOI SCAN\Phạm Thị Hồng Hà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7" y="1870675"/>
            <a:ext cx="1784958" cy="2717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8012" y="1710164"/>
            <a:ext cx="9787247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Sở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Tài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chính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	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-</a:t>
            </a:r>
            <a:r>
              <a:rPr lang="en-US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48588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PHẠM THỊ HỒNG HÀ</a:t>
            </a:r>
          </a:p>
        </p:txBody>
      </p:sp>
    </p:spTree>
    <p:extLst>
      <p:ext uri="{BB962C8B-B14F-4D97-AF65-F5344CB8AC3E}">
        <p14:creationId xmlns:p14="http://schemas.microsoft.com/office/powerpoint/2010/main" val="3151538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78012" y="1718275"/>
            <a:ext cx="9787247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40288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-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X,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spc="-50" dirty="0">
                <a:solidFill>
                  <a:srgbClr val="0000CC"/>
                </a:solidFill>
                <a:latin typeface="Cambria" pitchFamily="18" charset="0"/>
              </a:rPr>
              <a:t>	          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nhiệm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Kiểm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tra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endParaRPr lang="en-US" sz="2800" spc="-5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XIV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48588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DƯƠNG NGỌC HẢI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>
            <a:alphaModFix amt="9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3"/>
                    </a14:imgEffect>
                    <a14:imgEffect>
                      <a14:saturation sat="1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" r="3169" b="2935"/>
          <a:stretch/>
        </p:blipFill>
        <p:spPr bwMode="auto">
          <a:xfrm>
            <a:off x="226741" y="1832575"/>
            <a:ext cx="1744299" cy="2556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8020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9772" y="1761799"/>
            <a:ext cx="9787247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</a:pPr>
            <a:r>
              <a:rPr lang="en-US" sz="2700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sz="27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sz="2700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en-US" sz="2700" spc="-5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7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spc="-50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sz="2700" spc="-5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700" spc="-50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sz="27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spc="-50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sz="27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spc="-5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7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spc="-5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7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X</a:t>
            </a:r>
            <a:r>
              <a:rPr lang="en-US" sz="2700" spc="-50" dirty="0">
                <a:solidFill>
                  <a:srgbClr val="0000CC"/>
                </a:solidFill>
                <a:latin typeface="Cambria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</a:pPr>
            <a:r>
              <a:rPr lang="en-US" sz="2700" spc="-50" dirty="0">
                <a:solidFill>
                  <a:srgbClr val="0000CC"/>
                </a:solidFill>
                <a:latin typeface="Cambria" pitchFamily="18" charset="0"/>
              </a:rPr>
              <a:t>	         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Trưởng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Tổ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spc="-5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7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spc="-5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endParaRPr lang="en-US" sz="2700" spc="-5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</a:pP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IX</a:t>
            </a:r>
            <a:endParaRPr lang="en-US" sz="2700" spc="-5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</a:pPr>
            <a:endParaRPr lang="en-US" sz="2700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03984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HỒ HẢI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2593B1-850C-4ED7-B406-9C07F56829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35" r="3449"/>
          <a:stretch/>
        </p:blipFill>
        <p:spPr>
          <a:xfrm>
            <a:off x="196261" y="1771326"/>
            <a:ext cx="1951271" cy="2749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18348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62096" y="1801608"/>
            <a:ext cx="9787247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Ủy viên Ban Thường vụ Thành 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, 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Trưởng Ban Dân vận Thành ủy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70659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HỮU HIỆP</a:t>
            </a:r>
          </a:p>
        </p:txBody>
      </p:sp>
      <p:pic>
        <p:nvPicPr>
          <p:cNvPr id="6" name="Picture 5" descr="D:\THU HÀ\ĐẠI HỘI\HỒ SƠ ĐẠI HỘI ĐẢNG BỘ THÀNH PHỐ\Nguyễn Hữu Hiệp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57" y="1899018"/>
            <a:ext cx="1784958" cy="2421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12820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DIEM THUY\THAM DINH NHAN SU DAI HOI\DH DANG BO THANH PHO\TOM TAT TIEU SU UNG CU THANH UY\HINH DAI HOI SCAN\Nguyễn Văn Hiế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63" y="1767769"/>
            <a:ext cx="1777252" cy="2754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60150" y="1696743"/>
            <a:ext cx="9581488" cy="44329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sz="27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sz="2700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- </a:t>
            </a:r>
            <a:r>
              <a:rPr lang="vi-VN" sz="2700" dirty="0">
                <a:solidFill>
                  <a:srgbClr val="0000CC"/>
                </a:solidFill>
                <a:latin typeface="Cambria" pitchFamily="18" charset="0"/>
              </a:rPr>
              <a:t>Ủy viên dự khuyết Ban Chấp hành Trung ương Đảng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vi-VN" sz="2700" dirty="0">
                <a:solidFill>
                  <a:srgbClr val="0000CC"/>
                </a:solidFill>
                <a:latin typeface="Cambria" pitchFamily="18" charset="0"/>
              </a:rPr>
              <a:t>Ủy viên Ban Thường vụ Thành ủy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X</a:t>
            </a:r>
            <a:r>
              <a:rPr lang="vi-VN" sz="2700" dirty="0">
                <a:solidFill>
                  <a:srgbClr val="0000CC"/>
                </a:solidFill>
                <a:latin typeface="Cambria" pitchFamily="18" charset="0"/>
              </a:rPr>
              <a:t>, </a:t>
            </a:r>
            <a:endParaRPr lang="en-US" sz="27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	          </a:t>
            </a:r>
            <a:r>
              <a:rPr lang="vi-VN" sz="2700" dirty="0">
                <a:solidFill>
                  <a:srgbClr val="0000CC"/>
                </a:solidFill>
                <a:latin typeface="Cambria" pitchFamily="18" charset="0"/>
              </a:rPr>
              <a:t>Bí thư Quận ủy Quận 5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99234"/>
            <a:ext cx="1149264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VĂN HIẾU</a:t>
            </a:r>
          </a:p>
        </p:txBody>
      </p:sp>
    </p:spTree>
    <p:extLst>
      <p:ext uri="{BB962C8B-B14F-4D97-AF65-F5344CB8AC3E}">
        <p14:creationId xmlns:p14="http://schemas.microsoft.com/office/powerpoint/2010/main" val="470200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55710" y="1789601"/>
            <a:ext cx="9787247" cy="304114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</a:t>
            </a:r>
            <a:r>
              <a:rPr lang="en-GB" sz="2800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                  </a:t>
            </a:r>
            <a:r>
              <a:rPr lang="en-GB" sz="2800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GB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GB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Cambria" pitchFamily="18" charset="0"/>
              </a:rPr>
              <a:t>tịch</a:t>
            </a:r>
            <a:r>
              <a:rPr lang="en-GB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GB" sz="28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GB" sz="2800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GB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GB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GB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80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sz="28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51609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VÕ VĂN HOAN</a:t>
            </a:r>
          </a:p>
        </p:txBody>
      </p:sp>
      <p:pic>
        <p:nvPicPr>
          <p:cNvPr id="8" name="Picture 7" descr="C:\Users\MERCURY\Desktop\Võ Văn Hoa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" r="4372"/>
          <a:stretch/>
        </p:blipFill>
        <p:spPr bwMode="auto">
          <a:xfrm>
            <a:off x="262597" y="1914525"/>
            <a:ext cx="1845487" cy="26539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9100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22619" y="1870834"/>
            <a:ext cx="9843757" cy="40255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CC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Phó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Sở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Ngoại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endParaRPr lang="en-US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96875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ID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6928" y="1100101"/>
            <a:ext cx="92963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TRẦN PHƯỚC ANH</a:t>
            </a:r>
          </a:p>
        </p:txBody>
      </p:sp>
      <p:pic>
        <p:nvPicPr>
          <p:cNvPr id="7" name="Picture 6" descr="D:\THU HÀ\ĐẠI HỘI\HỒ SƠ ĐẠI HỘI ĐẢNG BỘ THÀNH PHỐ\TÓM TẮT TIỂU SỬ - NHÂN SỰ ĐẠI HỘI ĐẢNG BỘ THÀNH PHỐ\HINH DAI HOI SCAN\Trần Phước An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93" y="1908388"/>
            <a:ext cx="1822106" cy="2698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47780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THU HÀ\ĐẠI HỘI\HỒ SƠ ĐẠI HỘI ĐẢNG BỘ THÀNH PHỐ\TÓM TẮT TIỂU SỬ - NHÂN SỰ ĐẠI HỘI ĐẢNG BỘ THÀNH PHỐ\HINH DAI HOI SCAN\Nguyễn Phước Hư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8" y="1942234"/>
            <a:ext cx="1777252" cy="26562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16410" y="1866034"/>
            <a:ext cx="9865305" cy="27846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40288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Bí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Quận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ủy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Quận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  <a:cs typeface="Tahoma" panose="020B0604030504040204" pitchFamily="34" charset="0"/>
              </a:rPr>
              <a:t> 2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None/>
              <a:tabLst>
                <a:tab pos="4840288" algn="l"/>
              </a:tabLst>
            </a:pPr>
            <a:endParaRPr lang="en-US" sz="28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06963"/>
            <a:ext cx="11492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PHƯỚC HƯNG</a:t>
            </a:r>
          </a:p>
        </p:txBody>
      </p:sp>
    </p:spTree>
    <p:extLst>
      <p:ext uri="{BB962C8B-B14F-4D97-AF65-F5344CB8AC3E}">
        <p14:creationId xmlns:p14="http://schemas.microsoft.com/office/powerpoint/2010/main" val="3024007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30350" y="1568816"/>
            <a:ext cx="9601094" cy="27846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  <a:tabLst>
                <a:tab pos="4840288" algn="l"/>
              </a:tabLst>
            </a:pPr>
            <a:r>
              <a:rPr lang="en-US" sz="2700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sz="27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sz="2700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vi-VN" sz="2700" dirty="0">
                <a:solidFill>
                  <a:srgbClr val="0000CC"/>
                </a:solidFill>
                <a:latin typeface="Cambria" pitchFamily="18" charset="0"/>
              </a:rPr>
              <a:t>khóa X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  <a:tabLst>
                <a:tab pos="4840288" algn="l"/>
              </a:tabLst>
            </a:pP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                   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Trưởng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Tuyên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giáo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vi-VN" sz="2700" dirty="0">
                <a:solidFill>
                  <a:srgbClr val="0000CC"/>
                </a:solidFill>
                <a:latin typeface="Cambria" pitchFamily="18" charset="0"/>
              </a:rPr>
              <a:t>Đại biểu Quốc hội khóa XIV</a:t>
            </a:r>
            <a:endParaRPr lang="en-US" sz="27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 	       - </a:t>
            </a:r>
            <a:r>
              <a:rPr lang="vi-VN" sz="2700" dirty="0">
                <a:solidFill>
                  <a:srgbClr val="0000CC"/>
                </a:solidFill>
                <a:latin typeface="Cambria" pitchFamily="18" charset="0"/>
              </a:rPr>
              <a:t>Đại biểu Hội đồng nhân dân thành phố khóa IX</a:t>
            </a:r>
            <a:endParaRPr lang="en-US" sz="27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sz="27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</a:pPr>
            <a:endParaRPr lang="en-US" sz="2700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73510"/>
            <a:ext cx="1149264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PHAN NGUYỄN NHƯ KHUÊ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EF09CCB-3521-424F-B128-0FFF33E50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 r="5351"/>
          <a:stretch/>
        </p:blipFill>
        <p:spPr>
          <a:xfrm>
            <a:off x="186909" y="1568816"/>
            <a:ext cx="1943073" cy="22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562245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ạm Thành Kiê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3300"/>
          <a:stretch/>
        </p:blipFill>
        <p:spPr bwMode="auto">
          <a:xfrm>
            <a:off x="264160" y="1821584"/>
            <a:ext cx="1869440" cy="2688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76380" y="1821583"/>
            <a:ext cx="9821640" cy="27846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spc="-100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spc="-100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spc="-100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vi-VN" spc="-100" dirty="0">
                <a:solidFill>
                  <a:srgbClr val="0000CC"/>
                </a:solidFill>
                <a:latin typeface="Cambria" pitchFamily="18" charset="0"/>
              </a:rPr>
              <a:t>Ủy viên Ban Chấp hành Đảng bộ </a:t>
            </a: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t</a:t>
            </a:r>
            <a:r>
              <a:rPr lang="vi-VN" spc="-100" dirty="0">
                <a:solidFill>
                  <a:srgbClr val="0000CC"/>
                </a:solidFill>
                <a:latin typeface="Cambria" pitchFamily="18" charset="0"/>
              </a:rPr>
              <a:t>hành phố khóa X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	      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Quận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Quận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3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pc="-100" dirty="0"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endParaRPr lang="en-US" spc="-1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buClr>
                <a:srgbClr val="FF0000"/>
              </a:buClr>
              <a:buNone/>
            </a:pPr>
            <a:endParaRPr lang="en-US" spc="-100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51208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PHẠM THÀNH KIÊN</a:t>
            </a:r>
          </a:p>
        </p:txBody>
      </p:sp>
    </p:spTree>
    <p:extLst>
      <p:ext uri="{BB962C8B-B14F-4D97-AF65-F5344CB8AC3E}">
        <p14:creationId xmlns:p14="http://schemas.microsoft.com/office/powerpoint/2010/main" val="1342315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540" y="1701029"/>
            <a:ext cx="9821640" cy="27846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X,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đoàn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	       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tịch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IX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06604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THỊ LỆ</a:t>
            </a:r>
          </a:p>
        </p:txBody>
      </p:sp>
      <p:pic>
        <p:nvPicPr>
          <p:cNvPr id="7" name="Picture 6" descr="A child wearing a pink shirt&#10;&#10;Description automatically generated">
            <a:extLst>
              <a:ext uri="{FF2B5EF4-FFF2-40B4-BE49-F238E27FC236}">
                <a16:creationId xmlns:a16="http://schemas.microsoft.com/office/drawing/2014/main" xmlns="" id="{C54CC884-40B7-4D2F-80B4-BA2AD2A0F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8" y="1735654"/>
            <a:ext cx="1913204" cy="2967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40312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ê Thanh Liêm"/>
          <p:cNvPicPr>
            <a:picLocks noChangeAspect="1" noChangeArrowheads="1"/>
          </p:cNvPicPr>
          <p:nvPr/>
        </p:nvPicPr>
        <p:blipFill>
          <a:blip r:embed="rId2" cstate="print">
            <a:alphaModFix amt="9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1"/>
                    </a14:imgEffect>
                    <a14:imgEffect>
                      <a14:saturation sat="10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" y="1759394"/>
            <a:ext cx="1859280" cy="2668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43360" y="1650174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-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khóa X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171767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sz="2800" spc="-70" dirty="0">
                <a:solidFill>
                  <a:srgbClr val="0000CC"/>
                </a:solidFill>
                <a:latin typeface="Cambria" pitchFamily="18" charset="0"/>
              </a:rPr>
              <a:t>Phó Chủ tịch Thường trực Ủy ban nhân dân thành phố</a:t>
            </a:r>
            <a:endParaRPr lang="en-US" spc="-7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Đại biểu Hội đồng nhân dân thành phố khóa IX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51208"/>
            <a:ext cx="114926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LÊ THANH LIÊM</a:t>
            </a:r>
          </a:p>
        </p:txBody>
      </p:sp>
    </p:spTree>
    <p:extLst>
      <p:ext uri="{BB962C8B-B14F-4D97-AF65-F5344CB8AC3E}">
        <p14:creationId xmlns:p14="http://schemas.microsoft.com/office/powerpoint/2010/main" val="3279513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865018"/>
            <a:ext cx="1777252" cy="2492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27180" y="1730413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Ủy viên Ban Chấp hành Đảng bộ thành phố khóa X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</a:pP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                 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Quận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Quận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63908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THÁI THỊ BÍCH LIÊN</a:t>
            </a:r>
          </a:p>
        </p:txBody>
      </p:sp>
    </p:spTree>
    <p:extLst>
      <p:ext uri="{BB962C8B-B14F-4D97-AF65-F5344CB8AC3E}">
        <p14:creationId xmlns:p14="http://schemas.microsoft.com/office/powerpoint/2010/main" val="28509393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ê Thị Huỳnh Mai"/>
          <p:cNvPicPr>
            <a:picLocks noChangeAspect="1" noChangeArrowheads="1"/>
          </p:cNvPicPr>
          <p:nvPr/>
        </p:nvPicPr>
        <p:blipFill>
          <a:blip r:embed="rId2" cstate="print">
            <a:alphaModFix amt="9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880215"/>
            <a:ext cx="1835442" cy="2716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70360" y="1804015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Ủy viên Ban Chấp hành Đảng bộ thành phố khóa X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                 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Sở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Kế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hoạch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tư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880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LÊ THỊ HUỲNH MAI</a:t>
            </a:r>
          </a:p>
        </p:txBody>
      </p:sp>
    </p:spTree>
    <p:extLst>
      <p:ext uri="{BB962C8B-B14F-4D97-AF65-F5344CB8AC3E}">
        <p14:creationId xmlns:p14="http://schemas.microsoft.com/office/powerpoint/2010/main" val="2159773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875140"/>
            <a:ext cx="1777252" cy="2642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823065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Ủy viên Ban Chấp hành Đảng bộ thành phố khóa X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                      </a:t>
            </a:r>
            <a:r>
              <a:rPr lang="en-US" spc="-100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00" dirty="0" err="1">
                <a:solidFill>
                  <a:srgbClr val="0000CC"/>
                </a:solidFill>
                <a:latin typeface="Cambria" pitchFamily="18" charset="0"/>
              </a:rPr>
              <a:t>Trưởng</a:t>
            </a: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pc="-100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00" dirty="0" err="1">
                <a:solidFill>
                  <a:srgbClr val="0000CC"/>
                </a:solidFill>
                <a:latin typeface="Cambria" pitchFamily="18" charset="0"/>
              </a:rPr>
              <a:t>trực</a:t>
            </a: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pc="-100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00" dirty="0" err="1">
                <a:solidFill>
                  <a:srgbClr val="0000CC"/>
                </a:solidFill>
                <a:latin typeface="Cambria" pitchFamily="18" charset="0"/>
              </a:rPr>
              <a:t>vận</a:t>
            </a: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endParaRPr lang="vi-VN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88023"/>
            <a:ext cx="114926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THỊ BẠCH MAI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-1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1310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Users\MERCURY\Desktop\Huỳnh Cách Mạn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r="1971"/>
          <a:stretch/>
        </p:blipFill>
        <p:spPr bwMode="auto">
          <a:xfrm>
            <a:off x="338798" y="1970390"/>
            <a:ext cx="1733842" cy="26428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823065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Ủy viên Ban Chấp hành Đảng bộ thành phố khóa X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                     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Trưởng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trực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Tổ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endParaRPr lang="en-US" sz="2800" spc="-1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None/>
            </a:pPr>
            <a:endParaRPr lang="vi-VN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880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HUỲNH CÁCH MẠNG</a:t>
            </a:r>
          </a:p>
        </p:txBody>
      </p:sp>
    </p:spTree>
    <p:extLst>
      <p:ext uri="{BB962C8B-B14F-4D97-AF65-F5344CB8AC3E}">
        <p14:creationId xmlns:p14="http://schemas.microsoft.com/office/powerpoint/2010/main" val="3523944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THU HÀ\ĐẠI HỘI\HỒ SƠ ĐẠI HỘI ĐẢNG BỘ THÀNH PHỐ\TÓM TẮT TIỂU SỬ - NHÂN SỰ ĐẠI HỘI ĐẢNG BỘ THÀNH PHỐ\HINH DAI HOI SCAN\Lê Duy Minh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979915"/>
            <a:ext cx="1768854" cy="2702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24310" y="1804015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Cục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Trưởng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Cục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Thuế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880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LÊ DUY MINH</a:t>
            </a:r>
          </a:p>
        </p:txBody>
      </p:sp>
    </p:spTree>
    <p:extLst>
      <p:ext uri="{BB962C8B-B14F-4D97-AF65-F5344CB8AC3E}">
        <p14:creationId xmlns:p14="http://schemas.microsoft.com/office/powerpoint/2010/main" val="60188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ê Hòa Bình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" r="2376"/>
          <a:stretch/>
        </p:blipFill>
        <p:spPr bwMode="auto">
          <a:xfrm>
            <a:off x="202393" y="1905000"/>
            <a:ext cx="1778807" cy="2658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22619" y="1816243"/>
            <a:ext cx="9843757" cy="40255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41888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41888" algn="l"/>
              </a:tabLst>
            </a:pP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Sở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Xây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n-ID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6928" y="1062001"/>
            <a:ext cx="92963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LÊ HÒA BÌNH</a:t>
            </a:r>
          </a:p>
        </p:txBody>
      </p:sp>
    </p:spTree>
    <p:extLst>
      <p:ext uri="{BB962C8B-B14F-4D97-AF65-F5344CB8AC3E}">
        <p14:creationId xmlns:p14="http://schemas.microsoft.com/office/powerpoint/2010/main" val="1817720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ê Văn Minh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3669" r="10779" b="15080"/>
          <a:stretch/>
        </p:blipFill>
        <p:spPr bwMode="auto">
          <a:xfrm>
            <a:off x="360556" y="1611243"/>
            <a:ext cx="1768854" cy="2526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1460" y="1880215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Ủy viên Ban Chấp hành Đảng bộ thành phố khóa X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                     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Trưởng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trực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Tuyên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giáo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1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endParaRPr lang="en-US" sz="2800" spc="-1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en-US" b="1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4898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LÊ VĂN MINH</a:t>
            </a:r>
          </a:p>
        </p:txBody>
      </p:sp>
    </p:spTree>
    <p:extLst>
      <p:ext uri="{BB962C8B-B14F-4D97-AF65-F5344CB8AC3E}">
        <p14:creationId xmlns:p14="http://schemas.microsoft.com/office/powerpoint/2010/main" val="4185948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e Hong N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8" y="1774448"/>
            <a:ext cx="1768854" cy="2420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26727" y="1802368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X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Công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spc="-1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endParaRPr lang="vi-VN" spc="-1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3298" y="1124143"/>
            <a:ext cx="11492646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tướng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LÊ HỒNG NAM</a:t>
            </a:r>
          </a:p>
        </p:txBody>
      </p:sp>
    </p:spTree>
    <p:extLst>
      <p:ext uri="{BB962C8B-B14F-4D97-AF65-F5344CB8AC3E}">
        <p14:creationId xmlns:p14="http://schemas.microsoft.com/office/powerpoint/2010/main" val="17466774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52885" y="1927840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khóa X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Tư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lệnh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Tư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lệnh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vi-VN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880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tướng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VĂN NAM</a:t>
            </a:r>
          </a:p>
        </p:txBody>
      </p:sp>
      <p:pic>
        <p:nvPicPr>
          <p:cNvPr id="6" name="Picture 5" descr="D:\THU HÀ\ĐẠI HỘI\HỒ SƠ ĐẠI HỘI ĐẢNG BỘ THÀNH PHỐ\TÓM TẮT TIỂU SỬ - NHÂN SỰ ĐẠI HỘI ĐẢNG BỘ THÀNH PHỐ\HINH DAI HOI SCAN\Nguyễn Văn Na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7" y="2018015"/>
            <a:ext cx="1768166" cy="2401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43316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:\Dai hoi\Trần Văn Na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31" y="1856089"/>
            <a:ext cx="1768854" cy="2649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718290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>
                <a:latin typeface="Cambria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b="1" dirty="0">
                <a:latin typeface="Cambria" pitchFamily="18" charset="0"/>
              </a:rPr>
              <a:t>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Ủy viên Ban Chấp hành Đảng bộ thành phố khóa X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                     </a:t>
            </a:r>
            <a:r>
              <a:rPr lang="en-US" sz="2800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nhiệm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trực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Kiểm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tra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endParaRPr lang="en-US" sz="2800" spc="-9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880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TRẦN VĂN NAM</a:t>
            </a:r>
          </a:p>
        </p:txBody>
      </p:sp>
    </p:spTree>
    <p:extLst>
      <p:ext uri="{BB962C8B-B14F-4D97-AF65-F5344CB8AC3E}">
        <p14:creationId xmlns:p14="http://schemas.microsoft.com/office/powerpoint/2010/main" val="2791811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THU HÀ\ĐẠI HỘI\HỒ SƠ ĐẠI HỘI ĐẢNG BỘ THÀNH PHỐ\TÓM TẮT TIỂU SỬ - NHÂN SỰ ĐẠI HỘI ĐẢNG BỘ THÀNH PHỐ\HINH DAI HOI SCAN\Trần Hoàng Ngân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21"/>
                    </a14:imgEffect>
                    <a14:imgEffect>
                      <a14:saturation sat="1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1"/>
          <a:stretch/>
        </p:blipFill>
        <p:spPr bwMode="auto">
          <a:xfrm>
            <a:off x="284480" y="1748482"/>
            <a:ext cx="1783490" cy="24208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33835" y="1650586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: -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Ủy viên Ban Chấp hành Đảng bộ thành phố khóa X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 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Viện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trưởng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Viện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Nghiên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cứu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phát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triển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sz="28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XIV</a:t>
            </a:r>
            <a:endParaRPr lang="en-US" sz="28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880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TRẦN HOÀNG NGÂN</a:t>
            </a:r>
          </a:p>
        </p:txBody>
      </p:sp>
    </p:spTree>
    <p:extLst>
      <p:ext uri="{BB962C8B-B14F-4D97-AF65-F5344CB8AC3E}">
        <p14:creationId xmlns:p14="http://schemas.microsoft.com/office/powerpoint/2010/main" val="2176714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744598"/>
            <a:ext cx="1772857" cy="2652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10035" y="1929114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Sở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Quy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hoạch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Kiến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trúc</a:t>
            </a:r>
            <a:endParaRPr lang="en-US" sz="28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880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THANH NHÃ</a:t>
            </a:r>
          </a:p>
        </p:txBody>
      </p:sp>
    </p:spTree>
    <p:extLst>
      <p:ext uri="{BB962C8B-B14F-4D97-AF65-F5344CB8AC3E}">
        <p14:creationId xmlns:p14="http://schemas.microsoft.com/office/powerpoint/2010/main" val="7609360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728485"/>
            <a:ext cx="9821640" cy="242086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Ủy viên Ban Chấp hành Đảng bộ thành phố khóa X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Trưởng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Tổ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Sở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880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HUỲNH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6A3CCBE-BA67-4060-B33D-EE4D402535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" b="6601"/>
          <a:stretch/>
        </p:blipFill>
        <p:spPr>
          <a:xfrm>
            <a:off x="338798" y="1728485"/>
            <a:ext cx="1825643" cy="2420868"/>
          </a:xfrm>
          <a:prstGeom prst="roundRect">
            <a:avLst>
              <a:gd name="adj" fmla="val 529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21606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THU HÀ\ĐẠI HỘI\HỒ SƠ ĐẠI HỘI ĐẢNG BỘ THÀNH PHỐ\TÓM TẮT TIỂU SỬ - NHÂN SỰ ĐẠI HỘI ĐẢNG BỘ THÀNH PHỐ\HINH DAI HOI SCAN\Nguyễn Tấn Phát.jpg"/>
          <p:cNvPicPr/>
          <p:nvPr/>
        </p:nvPicPr>
        <p:blipFill rotWithShape="1">
          <a:blip r:embed="rId2" cstate="print">
            <a:alphaModFix amt="9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9"/>
                    </a14:imgEffect>
                    <a14:imgEffect>
                      <a14:saturation sat="10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85"/>
          <a:stretch/>
        </p:blipFill>
        <p:spPr bwMode="auto">
          <a:xfrm>
            <a:off x="338798" y="1981200"/>
            <a:ext cx="1772856" cy="2695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875625"/>
            <a:ext cx="9821640" cy="4430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Học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viện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Cán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40573"/>
            <a:ext cx="11492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TẤN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87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THU HÀ\ĐẠI HỘI\HỒ SƠ ĐẠI HỘI ĐẢNG BỘ THÀNH PHỐ\TÓM TẮT TIỂU SỬ - NHÂN SỰ ĐẠI HỘI ĐẢNG BỘ THÀNH PHỐ\HINH DAI HOI SCAN\Lê Thanh Pho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981233"/>
            <a:ext cx="1772856" cy="2784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540" y="1938684"/>
            <a:ext cx="9821640" cy="3676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</a:pP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cán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sự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Chánh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án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Tòa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án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5108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LÊ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734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605736"/>
            <a:ext cx="9821640" cy="497189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Trung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ương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1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X;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cán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sự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>
              <a:spcBef>
                <a:spcPts val="0"/>
              </a:spcBef>
              <a:spcAft>
                <a:spcPts val="1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tịch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spcBef>
                <a:spcPts val="0"/>
              </a:spcBef>
              <a:spcAft>
                <a:spcPts val="1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IX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rgbClr val="FF0000"/>
              </a:buClr>
              <a:buNone/>
            </a:pPr>
            <a:endParaRPr lang="en-US" sz="2300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7862" y="1156133"/>
            <a:ext cx="1145307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PHONG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A person wearing a suit and tie&#10;&#10;Description automatically generated">
            <a:extLst>
              <a:ext uri="{FF2B5EF4-FFF2-40B4-BE49-F238E27FC236}">
                <a16:creationId xmlns:a16="http://schemas.microsoft.com/office/drawing/2014/main" xmlns="" id="{1B15AE67-523F-4751-A93F-4E58B437A9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1" y="1661784"/>
            <a:ext cx="1844346" cy="2605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82349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27369" y="1649540"/>
            <a:ext cx="9969381" cy="40255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- 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Ủy viên Ban Chấp hành Đảng bộ thành phố khóa X,</a:t>
            </a:r>
          </a:p>
          <a:p>
            <a:pPr marL="0" indent="1717675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Phó Chủ tịch Ủy ban nhân dân thành phố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XIV</a:t>
            </a:r>
            <a:endParaRPr lang="en-ID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6928" y="1029941"/>
            <a:ext cx="92963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NGÔ MINH CHÂU</a:t>
            </a:r>
          </a:p>
        </p:txBody>
      </p:sp>
      <p:pic>
        <p:nvPicPr>
          <p:cNvPr id="6" name="Picture 5" descr="D:\THU HÀ\ĐẠI HỘI\HỒ SƠ ĐẠI HỘI ĐẢNG BỘ THÀNH PHỐ\TÓM TẮT TIỂU SỬ - NHÂN SỰ ĐẠI HỘI ĐẢNG BỘ THÀNH PHỐ\HINH DAI HOI SCAN\Ngô Minh Châ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3" y="1819237"/>
            <a:ext cx="1811773" cy="2710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634013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52885" y="1676707"/>
            <a:ext cx="9821640" cy="3676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Trung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ương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Đoàn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Đoàn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;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tịch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Sinh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Việt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Nam,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tịch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Sinh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Việt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Nam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43068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D:\THU HÀ\ĐẠI HỘI\HỒ SƠ ĐẠI HỘI ĐẢNG BỘ THÀNH PHỐ\TÓM TẮT TIỂU SỬ - NHÂN SỰ ĐẠI HỘI ĐẢNG BỘ THÀNH PHỐ\HINH DAI HOI SCAN\Phan Thị Thanh Phương 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888387"/>
            <a:ext cx="1772856" cy="2419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917194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uyen Sy Qu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940937"/>
            <a:ext cx="1772856" cy="2526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900584"/>
            <a:ext cx="9821640" cy="3676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Công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21303"/>
            <a:ext cx="114926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SỸ QUANG</a:t>
            </a:r>
          </a:p>
        </p:txBody>
      </p:sp>
    </p:spTree>
    <p:extLst>
      <p:ext uri="{BB962C8B-B14F-4D97-AF65-F5344CB8AC3E}">
        <p14:creationId xmlns:p14="http://schemas.microsoft.com/office/powerpoint/2010/main" val="28930316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D King\Desktop\Trinh chieu Dai hoi XI\Nhan su\Tai lieu, hinh anh\DB Thanh uy vien\TranLuuQu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23" y="1939818"/>
            <a:ext cx="1772855" cy="2761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777508"/>
            <a:ext cx="9821640" cy="3676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Trung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ương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trực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257933"/>
            <a:ext cx="11492646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LƯU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QUANG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673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2008835"/>
            <a:ext cx="9821640" cy="367603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Huyện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Bình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Chánh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9750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TRẦN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HOÀNG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QUÂN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1C115A-716E-402D-B4CC-600CD5E19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30" y="2123135"/>
            <a:ext cx="1824024" cy="257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78237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ê Hồng Sơ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761430"/>
            <a:ext cx="1772856" cy="2661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693535"/>
            <a:ext cx="9821640" cy="478083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Sở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Giáo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dục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Đào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tạo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9310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HỒNG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SƠN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31439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THU HÀ\ĐẠI HỘI\HỒ SƠ ĐẠI HỘI ĐẢNG BỘ THÀNH PHỐ\TÓM TẮT TIỂU SỬ - NHÂN SỰ ĐẠI HỘI ĐẢNG BỘ THÀNH PHỐ\HINH DAI HOI SCAN\Lê Minh Tấn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1"/>
                    </a14:imgEffect>
                    <a14:imgEffect>
                      <a14:saturation sat="10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" y="1921678"/>
            <a:ext cx="1867814" cy="266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6152" y="1779375"/>
            <a:ext cx="9840748" cy="464244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Sở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Lao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động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Thương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Xã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9371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LÊ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MINH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TẤN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801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J:\THUY CHEP TAI LIEU\HINH DAI HOI SCAN\Hà Phước Thắng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85" t="1813"/>
          <a:stretch/>
        </p:blipFill>
        <p:spPr bwMode="auto">
          <a:xfrm>
            <a:off x="365760" y="1849119"/>
            <a:ext cx="1695094" cy="2441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693059"/>
            <a:ext cx="9821640" cy="4766529"/>
          </a:xfrm>
        </p:spPr>
        <p:txBody>
          <a:bodyPr>
            <a:noAutofit/>
          </a:bodyPr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 </a:t>
            </a:r>
            <a:br>
              <a:rPr lang="en-US" dirty="0">
                <a:solidFill>
                  <a:srgbClr val="0000CC"/>
                </a:solidFill>
                <a:latin typeface="Cambria" pitchFamily="18" charset="0"/>
              </a:rPr>
            </a:b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Chánh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Văn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phòng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IX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9677" y="11134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HÀ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PHƯỚC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THẮNG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9568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Lâm Đình Thắ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0"/>
                    </a14:imgEffect>
                    <a14:imgEffect>
                      <a14:saturation sa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845070"/>
            <a:ext cx="1772856" cy="2593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65131" y="1739075"/>
            <a:ext cx="9840749" cy="434642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Quận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Quận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9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XIV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0685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LÂM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ĐÌNH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THẮNG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1017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THU HÀ\ĐẠI HỘI\HỒ SƠ ĐẠI HỘI ĐẢNG BỘ THÀNH PHỐ\TÓM TẮT TIỂU SỬ - NHÂN SỰ ĐẠI HỘI ĐẢNG BỘ THÀNH PHỐ\HINH DAI HOI SCAN\NGUYEN QUYET THA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8" y="1960679"/>
            <a:ext cx="1772856" cy="263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867385"/>
            <a:ext cx="9821640" cy="3676035"/>
          </a:xfrm>
        </p:spPr>
        <p:txBody>
          <a:bodyPr>
            <a:noAutofit/>
          </a:bodyPr>
          <a:lstStyle/>
          <a:p>
            <a:pPr marL="2667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             </a:t>
            </a:r>
          </a:p>
          <a:p>
            <a:pPr marL="266700" indent="-2667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Huyện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Củ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Chi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4889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NGUYỄN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QUYẾT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THẮNG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612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guyễn Toàn Thắ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0" r="3347"/>
          <a:stretch/>
        </p:blipFill>
        <p:spPr bwMode="auto">
          <a:xfrm>
            <a:off x="243840" y="1798320"/>
            <a:ext cx="1808480" cy="2651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86152" y="1670325"/>
            <a:ext cx="9840748" cy="44467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Sở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Tài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nguyên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Môi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trường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0685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NGUYỄN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TOÀN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THẮNG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58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MERCURY\Desktop\Tô Thị Bích Châu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/>
          <a:stretch/>
        </p:blipFill>
        <p:spPr bwMode="auto">
          <a:xfrm>
            <a:off x="212723" y="1621529"/>
            <a:ext cx="1814891" cy="2710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5520" y="1494830"/>
            <a:ext cx="9843757" cy="3483180"/>
          </a:xfrm>
        </p:spPr>
        <p:txBody>
          <a:bodyPr>
            <a:noAutofit/>
          </a:bodyPr>
          <a:lstStyle/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1482725" indent="234950">
              <a:lnSpc>
                <a:spcPts val="3100"/>
              </a:lnSpc>
              <a:spcBef>
                <a:spcPts val="0"/>
              </a:spcBef>
              <a:buNone/>
            </a:pP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đoàn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1482725" indent="234950">
              <a:lnSpc>
                <a:spcPts val="3100"/>
              </a:lnSpc>
              <a:spcBef>
                <a:spcPts val="0"/>
              </a:spcBef>
              <a:buNone/>
            </a:pP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tịch</a:t>
            </a:r>
            <a:r>
              <a:rPr lang="en-US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Mặt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trận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Tổ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quốc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Việt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Nam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800" spc="-5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5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sz="2800" spc="-5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XIV</a:t>
            </a:r>
          </a:p>
          <a:p>
            <a:pPr marL="0" indent="0">
              <a:lnSpc>
                <a:spcPts val="31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IX</a:t>
            </a:r>
            <a:endParaRPr lang="en-US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FF0000"/>
              </a:solidFill>
              <a:latin typeface="Cambria" pitchFamily="18" charset="0"/>
            </a:endParaRPr>
          </a:p>
          <a:p>
            <a:pPr marL="0" indent="0">
              <a:lnSpc>
                <a:spcPts val="3200"/>
              </a:lnSpc>
              <a:spcBef>
                <a:spcPts val="0"/>
              </a:spcBef>
              <a:buNone/>
            </a:pPr>
            <a:endParaRPr lang="vi-V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53616" y="6459589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6928" y="972791"/>
            <a:ext cx="9296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TÔ THỊ BÍCH CHÂU</a:t>
            </a:r>
          </a:p>
        </p:txBody>
      </p:sp>
    </p:spTree>
    <p:extLst>
      <p:ext uri="{BB962C8B-B14F-4D97-AF65-F5344CB8AC3E}">
        <p14:creationId xmlns:p14="http://schemas.microsoft.com/office/powerpoint/2010/main" val="185696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37E4D8-4F12-4187-A01E-708B12B23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"/>
          <a:stretch/>
        </p:blipFill>
        <p:spPr>
          <a:xfrm>
            <a:off x="338797" y="1887108"/>
            <a:ext cx="1772855" cy="2620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751775"/>
            <a:ext cx="9821640" cy="453341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</a:t>
            </a:r>
            <a:br>
              <a:rPr lang="en-US" dirty="0">
                <a:solidFill>
                  <a:srgbClr val="0000CC"/>
                </a:solidFill>
                <a:latin typeface="Cambria" pitchFamily="18" charset="0"/>
              </a:rPr>
            </a:b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tịch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vi-VN" dirty="0">
                <a:solidFill>
                  <a:srgbClr val="0000CC"/>
                </a:solidFill>
                <a:latin typeface="Cambria" pitchFamily="18" charset="0"/>
              </a:rPr>
              <a:t>Hội đồng nhân dân thành phố khóa IX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753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PHAN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THẮNG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314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THU HÀ\ĐẠI HỘI\HỒ SƠ ĐẠI HỘI ĐẢNG BỘ THÀNH PHỐ\TÓM TẮT TIỂU SỬ - NHÂN SỰ ĐẠI HỘI ĐẢNG BỘ THÀNH PHỐ\HINH DAI HOI SCAN\Trần Thế Thuận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59"/>
          <a:stretch/>
        </p:blipFill>
        <p:spPr bwMode="auto">
          <a:xfrm>
            <a:off x="243840" y="1981697"/>
            <a:ext cx="1867814" cy="265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888405"/>
            <a:ext cx="9821640" cy="461749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Sở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Văn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và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Thể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thao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3838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TRẦN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THẾ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THUẬN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384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Võ Ngọc Quốc Thuậ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" b="2673"/>
          <a:stretch/>
        </p:blipFill>
        <p:spPr bwMode="auto">
          <a:xfrm>
            <a:off x="185420" y="2103119"/>
            <a:ext cx="1946554" cy="2654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47500" y="1974235"/>
            <a:ext cx="9821640" cy="403943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khối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Chính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endParaRPr lang="en-US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5940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VÕ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NGỌC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QUỐC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THUẬN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9942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rần Thị Diệu Thú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750477"/>
            <a:ext cx="1772856" cy="2693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657185"/>
            <a:ext cx="9821640" cy="48024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vụ: 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- Ủy viên Ban Chấp hành Đảng bộ thành phố khóa X,</a:t>
            </a:r>
          </a:p>
          <a:p>
            <a:pPr marL="0" indent="1655763" algn="just">
              <a:lnSpc>
                <a:spcPct val="100000"/>
              </a:lnSpc>
              <a:spcBef>
                <a:spcPts val="0"/>
              </a:spcBef>
              <a:buNone/>
              <a:tabLst>
                <a:tab pos="1482725" algn="l"/>
              </a:tabLst>
            </a:pP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Bí thư Đảng đoàn, Chủ tịch Liên đoàn Lao động thành phố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XIV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9634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TRẦN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DIỆU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THÚY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04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ăng Chí Thượ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29" y="1939657"/>
            <a:ext cx="1764125" cy="2473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846365"/>
            <a:ext cx="9821640" cy="42811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fr-FR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fr-FR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fr-FR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fr-FR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fr-FR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Sở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Y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tế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753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TĂNG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CHÍ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THƯỢNG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3372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THU HÀ\ĐẠI HỘI\HỒ SƠ ĐẠI HỘI ĐẢNG BỘ THÀNH PHỐ\TÓM TẮT TIỂU SỬ - NHÂN SỰ ĐẠI HỘI ĐẢNG BỘ THÀNH PHỐ\HINH DAI HOI SCAN\Nguyễn Trần Phượng Trâ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3" y="1782006"/>
            <a:ext cx="1772856" cy="2575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05025" y="1625655"/>
            <a:ext cx="9921875" cy="5116735"/>
          </a:xfrm>
        </p:spPr>
        <p:txBody>
          <a:bodyPr>
            <a:noAutofit/>
          </a:bodyPr>
          <a:lstStyle/>
          <a:p>
            <a:pPr marL="266700" indent="-26670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 </a:t>
            </a:r>
          </a:p>
          <a:p>
            <a:pPr marL="266700" indent="-26670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đoàn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,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tịch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Liên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hiệp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Phụ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nữ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Việt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Nam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pc="-12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pc="-12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spc="-12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fr-FR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fr-FR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fr-FR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fr-FR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fr-FR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fr-FR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fr-FR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fr-FR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fr-FR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fr-FR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fr-FR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fr-FR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fr-FR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fr-FR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fr-FR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fr-FR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fr-FR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fr-FR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fr-FR" dirty="0">
                <a:solidFill>
                  <a:srgbClr val="0000CC"/>
                </a:solidFill>
                <a:latin typeface="Cambria" pitchFamily="18" charset="0"/>
              </a:rPr>
              <a:t> 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753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NGUYỄN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TRẦN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PHƯỢNG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TRÂN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159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MERCURY\Documents\IMG_20200924_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897615"/>
            <a:ext cx="1772856" cy="2753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880525"/>
            <a:ext cx="9821640" cy="436262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spc="-100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spc="-100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spc="-100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Phó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Trưởng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Đoàn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đại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biểu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Quốc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hội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thành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2787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VĂN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THI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̣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BẠCH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TUYẾT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4186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ô Danh Ú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2" y="1887105"/>
            <a:ext cx="1756702" cy="2646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784290"/>
            <a:ext cx="9821640" cy="441517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spc="-100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spc="-100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spc="-100" dirty="0">
                <a:solidFill>
                  <a:srgbClr val="0000CC"/>
                </a:solidFill>
                <a:latin typeface="Cambria" pitchFamily="18" charset="0"/>
              </a:rPr>
              <a:t>: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Chỉ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huy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trưởng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Chỉ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huy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phòng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endParaRPr lang="en-US" spc="-100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5940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TÔ DANH ÚT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5017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923014"/>
            <a:ext cx="1772856" cy="2717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874790"/>
            <a:ext cx="9821640" cy="40128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sz="2700" b="1" spc="-100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sz="2700" b="1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b="1" spc="-100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sz="2700" b="1" spc="-100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sz="2700" spc="-100" dirty="0">
                <a:solidFill>
                  <a:srgbClr val="0000CC"/>
                </a:solidFill>
                <a:latin typeface="Cambria" pitchFamily="18" charset="0"/>
              </a:rPr>
              <a:t> 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Giám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đốc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Sở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Công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Thương</a:t>
            </a:r>
            <a:endParaRPr lang="en-US" sz="27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endParaRPr lang="en-US" sz="27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753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BÙI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TÁ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HOÀNG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VŨ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5129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786384"/>
            <a:ext cx="1772856" cy="2347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738160"/>
            <a:ext cx="9821640" cy="472570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sz="2700" b="1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sz="2700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sz="2700" b="1" dirty="0">
                <a:solidFill>
                  <a:srgbClr val="0000CC"/>
                </a:solidFill>
                <a:latin typeface="Cambria" pitchFamily="18" charset="0"/>
              </a:rPr>
              <a:t>: 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-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đoàn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,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tịch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Nông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,</a:t>
            </a:r>
          </a:p>
          <a:p>
            <a:pPr marL="0" indent="0" algn="just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sz="2700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GB" sz="2700" dirty="0">
                <a:solidFill>
                  <a:srgbClr val="0000CC"/>
                </a:solidFill>
                <a:latin typeface="Cambria" pitchFamily="18" charset="0"/>
              </a:rPr>
              <a:t> IX</a:t>
            </a:r>
            <a:endParaRPr lang="en-US" sz="27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endParaRPr lang="en-US" sz="27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075323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THANH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XUÂN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92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/>
          <a:stretch/>
        </p:blipFill>
        <p:spPr bwMode="auto">
          <a:xfrm>
            <a:off x="219075" y="1684124"/>
            <a:ext cx="1827590" cy="270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22618" y="1515580"/>
            <a:ext cx="9843757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7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27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sz="27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sz="27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X, 	  	      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Trưởng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Quản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lý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Đường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sắt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đô</a:t>
            </a:r>
            <a:r>
              <a:rPr lang="en-US" sz="27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Cambria" pitchFamily="18" charset="0"/>
              </a:rPr>
              <a:t>thị</a:t>
            </a:r>
            <a:endParaRPr lang="en-US" sz="2700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7" y="986341"/>
            <a:ext cx="92963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BÙI XUÂN CƯỜNG</a:t>
            </a:r>
          </a:p>
        </p:txBody>
      </p:sp>
    </p:spTree>
    <p:extLst>
      <p:ext uri="{BB962C8B-B14F-4D97-AF65-F5344CB8AC3E}">
        <p14:creationId xmlns:p14="http://schemas.microsoft.com/office/powerpoint/2010/main" val="3362128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:\THU HÀ\ĐẠI HỘI\HỒ SƠ ĐẠI HỘI ĐẢNG BỘ THÀNH PHỐ\TÓM TẮT TIỂU SỬ - NHÂN SỰ ĐẠI HỘI ĐẢNG BỘ THÀNH PHỐ\HINH DAI HOI SCAN\Phan Văn Xự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2036701"/>
            <a:ext cx="1772856" cy="2395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5260" y="1899270"/>
            <a:ext cx="9626184" cy="44168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US" b="1" spc="-100" dirty="0" err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spc="-1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spc="-100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spc="-100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spc="-100" dirty="0">
                <a:solidFill>
                  <a:srgbClr val="0000CC"/>
                </a:solidFill>
                <a:latin typeface="Cambria" pitchFamily="18" charset="0"/>
              </a:rPr>
              <a:t> 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X,                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                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trực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GB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r>
              <a:rPr lang="en-GB" dirty="0">
                <a:solidFill>
                  <a:srgbClr val="0000CC"/>
                </a:solidFill>
                <a:latin typeface="Cambria" pitchFamily="18" charset="0"/>
              </a:rPr>
              <a:t>   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Chính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lệnh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4838700" algn="l"/>
              </a:tabLst>
            </a:pPr>
            <a:endParaRPr lang="en-US" b="1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67990"/>
            <a:ext cx="1149264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Thiếu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tướng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PHAN VĂN XỰNG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3101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ần Kim Yế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98" y="1861270"/>
            <a:ext cx="1772856" cy="2620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30660" y="1861270"/>
            <a:ext cx="9821640" cy="44449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>
                <a:solidFill>
                  <a:srgbClr val="0000CC"/>
                </a:solidFill>
                <a:latin typeface="Cambria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b="1" dirty="0">
                <a:solidFill>
                  <a:srgbClr val="0000CC"/>
                </a:solidFill>
                <a:latin typeface="Cambria" pitchFamily="18" charset="0"/>
              </a:rPr>
              <a:t>: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Thường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vụ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Quận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Quận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Quốc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XIV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  <a:tabLst>
                <a:tab pos="4838700" algn="l"/>
              </a:tabLst>
            </a:pPr>
            <a:endParaRPr lang="en-US" dirty="0">
              <a:solidFill>
                <a:srgbClr val="0000CC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8798" y="1179141"/>
            <a:ext cx="1149264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TRẦN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KIM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YẾN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54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35520" y="1847445"/>
            <a:ext cx="9843757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viên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chấp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Đảng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bộ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X,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Quận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Thủ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Đức</a:t>
            </a:r>
            <a:endParaRPr lang="en-US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FF0000"/>
              </a:buClr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IX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buNone/>
            </a:pPr>
            <a:endParaRPr lang="en-US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6928" y="1140058"/>
            <a:ext cx="92963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MẠNH CƯỜNG</a:t>
            </a:r>
          </a:p>
        </p:txBody>
      </p:sp>
      <p:pic>
        <p:nvPicPr>
          <p:cNvPr id="9218" name="Picture 2" descr="Nguyễn Mạnh Cườ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3" y="1952220"/>
            <a:ext cx="1814892" cy="2462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46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8" y="2017327"/>
            <a:ext cx="1814892" cy="2807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30542" y="1903027"/>
            <a:ext cx="9389983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29188" algn="l"/>
              </a:tabLst>
            </a:pP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Bí thư Huyện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None/>
              <a:tabLst>
                <a:tab pos="4929188" algn="l"/>
              </a:tabLst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                  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tịch Hội đồng nhân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huyện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Cần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Giờ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6928" y="1148945"/>
            <a:ext cx="92963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LÊ MINH DŨN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88779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A86850-D662-417C-B5ED-9257898FEA7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00315" y="1779205"/>
            <a:ext cx="9843757" cy="34831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None/>
            </a:pPr>
            <a:r>
              <a:rPr lang="en-US" b="1" spc="-9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b="1" spc="-9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spc="-90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b="1" spc="-9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b="1" spc="-9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pc="-90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Phó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Bí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thư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Quận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,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Chủ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tịch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Ủy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ban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sz="2800" spc="-90" dirty="0" err="1">
                <a:solidFill>
                  <a:srgbClr val="0000CC"/>
                </a:solidFill>
                <a:latin typeface="Cambria" pitchFamily="18" charset="0"/>
              </a:rPr>
              <a:t>Quận</a:t>
            </a:r>
            <a:r>
              <a:rPr lang="en-US" sz="2800" spc="-90" dirty="0">
                <a:solidFill>
                  <a:srgbClr val="0000CC"/>
                </a:solidFill>
                <a:latin typeface="Cambria" pitchFamily="18" charset="0"/>
              </a:rPr>
              <a:t> 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None/>
            </a:pP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	      -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Đại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biểu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Hội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đồng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nhân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dân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thành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phố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en-US" dirty="0" err="1">
                <a:solidFill>
                  <a:srgbClr val="0000CC"/>
                </a:solidFill>
                <a:latin typeface="Cambria" pitchFamily="18" charset="0"/>
              </a:rPr>
              <a:t>khóa</a:t>
            </a:r>
            <a:r>
              <a:rPr lang="en-US" dirty="0">
                <a:solidFill>
                  <a:srgbClr val="0000CC"/>
                </a:solidFill>
                <a:latin typeface="Cambria" pitchFamily="18" charset="0"/>
              </a:rPr>
              <a:t> IX </a:t>
            </a:r>
            <a:endParaRPr lang="en-US" dirty="0">
              <a:solidFill>
                <a:srgbClr val="00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None/>
            </a:pPr>
            <a:endParaRPr lang="en-US" sz="2800" dirty="0">
              <a:solidFill>
                <a:srgbClr val="0000CC"/>
              </a:solidFill>
              <a:latin typeface="Cambria" pitchFamily="18" charset="0"/>
            </a:endParaRPr>
          </a:p>
          <a:p>
            <a:pPr marL="0" indent="233045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FF0000"/>
              </a:buClr>
              <a:buNone/>
            </a:pPr>
            <a:endParaRPr lang="en-US" dirty="0">
              <a:latin typeface="Cambria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2FDE72-BE46-4BF2-9540-34EFF946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BB73D0-FC2D-4A65-B991-7F0451085964}" type="slidenum">
              <a:rPr kumimoji="0" lang="en-ID" sz="2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D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6928" y="1086685"/>
            <a:ext cx="92963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chí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NGUYỄN VĂN DŨNG</a:t>
            </a:r>
          </a:p>
        </p:txBody>
      </p:sp>
      <p:pic>
        <p:nvPicPr>
          <p:cNvPr id="13314" name="Picture 2" descr="Nguyễn Văn Dũng"/>
          <p:cNvPicPr>
            <a:picLocks noChangeAspect="1" noChangeArrowheads="1"/>
          </p:cNvPicPr>
          <p:nvPr/>
        </p:nvPicPr>
        <p:blipFill>
          <a:blip r:embed="rId2" cstate="print">
            <a:alphaModFix amt="8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4"/>
                    </a14:imgEffect>
                    <a14:imgEffect>
                      <a14:saturation sat="1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907442"/>
            <a:ext cx="1802190" cy="2659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02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1485</Words>
  <Application>Microsoft Office PowerPoint</Application>
  <PresentationFormat>Custom</PresentationFormat>
  <Paragraphs>276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LongChauLe</cp:lastModifiedBy>
  <cp:revision>1</cp:revision>
  <dcterms:created xsi:type="dcterms:W3CDTF">2020-10-17T08:10:17Z</dcterms:created>
  <dcterms:modified xsi:type="dcterms:W3CDTF">2020-10-17T13:03:55Z</dcterms:modified>
</cp:coreProperties>
</file>